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E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7772400" y="0"/>
            <a:ext cx="4419295" cy="6858000"/>
          </a:xfrm>
          <a:prstGeom prst="rtTriangle">
            <a:avLst/>
          </a:prstGeom>
          <a:solidFill>
            <a:srgbClr val="1B2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7315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4400" b="1">
                <a:solidFill>
                  <a:srgbClr val="FAF9F6"/>
                </a:solidFill>
                <a:latin typeface="Georgia"/>
              </a:rPr>
              <a:t>THE SECTION 15 PORTFOLIO</a:t>
            </a:r>
          </a:p>
          <a:p>
            <a:pPr>
              <a:spcAft>
                <a:spcPts val="2800"/>
              </a:spcAft>
            </a:pPr>
            <a:r>
              <a:rPr sz="2000">
                <a:solidFill>
                  <a:srgbClr val="EEEBE4"/>
                </a:solidFill>
                <a:latin typeface="Calibri"/>
              </a:rPr>
              <a:t>A Premium 59.54-Acre Development Opportunity in Lucerne Valley, CA</a:t>
            </a:r>
          </a:p>
          <a:p>
            <a:pPr>
              <a:spcAft>
                <a:spcPts val="400"/>
              </a:spcAft>
            </a:pPr>
            <a:r>
              <a:rPr b="1" sz="2600">
                <a:solidFill>
                  <a:srgbClr val="D45D00"/>
                </a:solidFill>
                <a:latin typeface="Calibri"/>
              </a:rPr>
              <a:t>OFFERED AT $250,000</a:t>
            </a:r>
          </a:p>
          <a:p>
            <a:r>
              <a:rPr sz="1600">
                <a:solidFill>
                  <a:srgbClr val="FAF9F6"/>
                </a:solidFill>
                <a:latin typeface="Calibri"/>
              </a:rPr>
              <a:t>Only ~$4,199 Per Acre | Under Market Average ($4,685 / Acre)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5486400"/>
            <a:ext cx="4114800" cy="50800"/>
          </a:xfrm>
          <a:prstGeom prst="rect">
            <a:avLst/>
          </a:prstGeom>
          <a:solidFill>
            <a:srgbClr val="D45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45775" y="63093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>
                <a:solidFill>
                  <a:srgbClr val="FAF9F6"/>
                </a:solidFill>
                <a:latin typeface="Calibri"/>
              </a:rPr>
              <a:t>1 |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>
                <a:solidFill>
                  <a:srgbClr val="111E38"/>
                </a:solidFill>
                <a:latin typeface="Georgia"/>
              </a:rPr>
              <a:t>Strategic 59.54-acre portfolio combines three flat parcels in Section 15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D45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PORTFOLIO COMPOSITION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SW ¼ - 40.0 Gross AC (APN 0449-071-09): </a:t>
            </a:r>
            <a:r>
              <a:rPr b="0" sz="1500">
                <a:solidFill>
                  <a:srgbClr val="606E79"/>
                </a:solidFill>
                <a:latin typeface="Calibri"/>
              </a:rPr>
              <a:t>Our anchor parcel features massive square dimension (1,742,400 sq. ft. footprint), zoned Agricultural (AG) and tax assessed at $30,600.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SE ¼ Contiguous Block (19.54 AC): </a:t>
            </a:r>
            <a:r>
              <a:rPr b="0" sz="1500">
                <a:solidFill>
                  <a:srgbClr val="606E79"/>
                </a:solidFill>
                <a:latin typeface="Calibri"/>
              </a:rPr>
              <a:t>Consists of APN 0449-071-54 (10.0 AC) and APN 0449-071-39 (9.54 AC). They form a single east-west rectangle (Parcel Map 1350/1351).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Concentrated Spatial Footprint: </a:t>
            </a:r>
            <a:r>
              <a:rPr b="0" sz="1500">
                <a:solidFill>
                  <a:srgbClr val="606E79"/>
                </a:solidFill>
                <a:latin typeface="Calibri"/>
              </a:rPr>
              <a:t>While separated from the 40-acre lot by one intervening 9.39-acre parcel, all three lots lie within a tight 660-foot radius inside Section 15.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SITE LAND CHARACTERISTICS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Level Topography (0% Slope): </a:t>
            </a:r>
            <a:r>
              <a:rPr b="0" sz="1500">
                <a:solidFill>
                  <a:srgbClr val="606E79"/>
                </a:solidFill>
                <a:latin typeface="Calibri"/>
              </a:rPr>
              <a:t>Uniquely flat desert basin floor ensures zero grading challenges, vastly reducing earth-moving and construction underwriting costs.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Established Public Access: </a:t>
            </a:r>
            <a:r>
              <a:rPr b="0" sz="1500">
                <a:solidFill>
                  <a:srgbClr val="606E79"/>
                </a:solidFill>
                <a:latin typeface="Calibri"/>
              </a:rPr>
              <a:t>Properties feature public unpaved road access (PUB/UN) designated under county road planning maps, assuring legal, unimpeded ingress/egress.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Scenic &amp; Uncongested: </a:t>
            </a:r>
            <a:r>
              <a:rPr b="0" sz="1500">
                <a:solidFill>
                  <a:srgbClr val="606E79"/>
                </a:solidFill>
                <a:latin typeface="Calibri"/>
              </a:rPr>
              <a:t>Surrounded by wide-open vacant space with beautiful, panoramic mountain and desert views, maximizing privacy and off-grid appeal.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63093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>
                <a:solidFill>
                  <a:srgbClr val="606E79"/>
                </a:solidFill>
                <a:latin typeface="Calibri"/>
              </a:rPr>
              <a:t>2 |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>
                <a:solidFill>
                  <a:srgbClr val="111E38"/>
                </a:solidFill>
                <a:latin typeface="Georgia"/>
              </a:rPr>
              <a:t>Subject acreage offers zero-slope footprint ready for ~5MW solar arrays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D45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HIGH-YIELD SOLAR ADVANTAGE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Designated Solar Energy Hub: </a:t>
            </a:r>
            <a:r>
              <a:rPr b="0" sz="1500">
                <a:solidFill>
                  <a:srgbClr val="606E79"/>
                </a:solidFill>
                <a:latin typeface="Calibri"/>
              </a:rPr>
              <a:t>Lucerne Valley is a primary focus for California utility-scale solar, highlighted by the proposed 525 MWac Sienna Solar Center on 1,900 acres.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5 Megawatt Capacity Potential: </a:t>
            </a:r>
            <a:r>
              <a:rPr b="0" sz="1500">
                <a:solidFill>
                  <a:srgbClr val="606E79"/>
                </a:solidFill>
                <a:latin typeface="Calibri"/>
              </a:rPr>
              <a:t>Standard engineering scales require 7 to 8 acres per MW. The 40-acre SW parcel can comfortably support a stand-alone ~5 MW photovoltaic array.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Minimal Environmental Disturbance: </a:t>
            </a:r>
            <a:r>
              <a:rPr b="0" sz="1500">
                <a:solidFill>
                  <a:srgbClr val="606E79"/>
                </a:solidFill>
                <a:latin typeface="Calibri"/>
              </a:rPr>
              <a:t>Flat alluvial ground minimizes civil engineering friction, facilitating faster County CEQA approvals.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REGIONAL PROJECT BENCHMARK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National Trails Solar 33 (Daggett, CA): </a:t>
            </a:r>
            <a:r>
              <a:rPr b="0" sz="1500">
                <a:solidFill>
                  <a:srgbClr val="606E79"/>
                </a:solidFill>
                <a:latin typeface="Calibri"/>
              </a:rPr>
              <a:t>A 4.8 Megawatt solar facility successfully permitted and built on an approximately 35-acre parcel (APN 0416-041-52).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County Approval Path: </a:t>
            </a:r>
            <a:r>
              <a:rPr b="0" sz="1500">
                <a:solidFill>
                  <a:srgbClr val="606E79"/>
                </a:solidFill>
                <a:latin typeface="Calibri"/>
              </a:rPr>
              <a:t>Permitted smoothly under San Bernardino County Land Use Services via a standard Conditional Use Permit (CUP) and Mitigated Negative Declaration.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Infrastructure Fit: </a:t>
            </a:r>
            <a:r>
              <a:rPr b="0" sz="1500">
                <a:solidFill>
                  <a:srgbClr val="606E79"/>
                </a:solidFill>
                <a:latin typeface="Calibri"/>
              </a:rPr>
              <a:t>Utilized single-axis trackers, on-site battery storage enclosures, and standard unpaved internal perimeter roads—highly replicable on our Section 15 properties.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63093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>
                <a:solidFill>
                  <a:srgbClr val="606E79"/>
                </a:solidFill>
                <a:latin typeface="Calibri"/>
              </a:rPr>
              <a:t>3 |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>
                <a:solidFill>
                  <a:srgbClr val="111E38"/>
                </a:solidFill>
                <a:latin typeface="Georgia"/>
              </a:rPr>
              <a:t>Opportunity Zone and NMTC eligibility unlocks 15% to 30% capital subsidies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D45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FEDERAL OPPORTUNITY ZONES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Permanent Program Status: </a:t>
            </a:r>
            <a:r>
              <a:rPr b="0" sz="1500">
                <a:solidFill>
                  <a:srgbClr val="606E79"/>
                </a:solidFill>
                <a:latin typeface="Calibri"/>
              </a:rPr>
              <a:t>Established under the 2017 TCJA and recently made permanent with 10-year redesignation cycles under the Federal OBBBA of 2025.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Deferred &amp; Eliminated Taxes: </a:t>
            </a:r>
            <a:r>
              <a:rPr b="0" sz="1500">
                <a:solidFill>
                  <a:srgbClr val="606E79"/>
                </a:solidFill>
                <a:latin typeface="Calibri"/>
              </a:rPr>
              <a:t>Developers investing capital gains through Qualified Opportunity Funds (QOF) can defer, reduce, or completely eliminate capital gains taxes on exit.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Commercial Investment Magnet: </a:t>
            </a:r>
            <a:r>
              <a:rPr b="0" sz="1500">
                <a:solidFill>
                  <a:srgbClr val="606E79"/>
                </a:solidFill>
                <a:latin typeface="Calibri"/>
              </a:rPr>
              <a:t>Drives institutional equity interest toward Lucerne Valley solar energy, hospitality, and land banking structures.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NEW MARKETS TAX CREDITS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Distressed Census Tract Status: </a:t>
            </a:r>
            <a:r>
              <a:rPr b="0" sz="1500">
                <a:solidFill>
                  <a:srgbClr val="606E79"/>
                </a:solidFill>
                <a:latin typeface="Calibri"/>
              </a:rPr>
              <a:t>Properties qualify for New Markets Tax Credit (NMTC) programs, placing them in high-priority Community Development Entity (CDE) pipelines.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39% Federal Tax Credit: </a:t>
            </a:r>
            <a:r>
              <a:rPr b="0" sz="1500">
                <a:solidFill>
                  <a:srgbClr val="606E79"/>
                </a:solidFill>
                <a:latin typeface="Calibri"/>
              </a:rPr>
              <a:t>Private investors receive a robust 39% federal tax credit delivered over a 7-year period when placing equity in certified local CDEs.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Massive Financing Subsidies: </a:t>
            </a:r>
            <a:r>
              <a:rPr b="0" sz="1500">
                <a:solidFill>
                  <a:srgbClr val="606E79"/>
                </a:solidFill>
                <a:latin typeface="Calibri"/>
              </a:rPr>
              <a:t>NMTC structures routinely save developers 15% to 30% of total project capital requirements ($1.5M to $3M savings on a standard $10M project).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63093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>
                <a:solidFill>
                  <a:srgbClr val="606E79"/>
                </a:solidFill>
                <a:latin typeface="Calibri"/>
              </a:rPr>
              <a:t>4 |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>
                <a:solidFill>
                  <a:srgbClr val="111E38"/>
                </a:solidFill>
                <a:latin typeface="Georgia"/>
              </a:rPr>
              <a:t>Productive aquifers at 200–500 feet depth deliver 8–20 GPM of water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D45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LOCAL DRILLING SPECIFICS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Alluvial Basin Hydrology: </a:t>
            </a:r>
            <a:r>
              <a:rPr b="0" sz="1500">
                <a:solidFill>
                  <a:srgbClr val="606E79"/>
                </a:solidFill>
                <a:latin typeface="Calibri"/>
              </a:rPr>
              <a:t>Subject properties rest on premium high-desert alluvial deposits east of Victorville, assuring reliable productive water-bearing zones.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Accessible Water Table: </a:t>
            </a:r>
            <a:r>
              <a:rPr b="0" sz="1500">
                <a:solidFill>
                  <a:srgbClr val="606E79"/>
                </a:solidFill>
                <a:latin typeface="Calibri"/>
              </a:rPr>
              <a:t>Typical productive water tables are struck at moderate depths of 200 to 500 feet, making drilling highly feasible and predictable.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Drilling Costs of $9K–$27.5K: </a:t>
            </a:r>
            <a:r>
              <a:rPr b="0" sz="1500">
                <a:solidFill>
                  <a:srgbClr val="606E79"/>
                </a:solidFill>
                <a:latin typeface="Calibri"/>
              </a:rPr>
              <a:t>New wells (including permits, rotary drilling, and pump installation) range from $9,000 to $27,500 depending on final depth.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EE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111E38"/>
                </a:solidFill>
                <a:latin typeface="Georgia"/>
              </a:rPr>
              <a:t>EXPECTED FLOW YIELDS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8 to 20 Gallons Per Minute: </a:t>
            </a:r>
            <a:r>
              <a:rPr b="0" sz="1500">
                <a:solidFill>
                  <a:srgbClr val="606E79"/>
                </a:solidFill>
                <a:latin typeface="Calibri"/>
              </a:rPr>
              <a:t>Expected municipal well yields of 8 to 20 GPM represent premium supply in unincorporated desert regions.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Complete Residential Support: </a:t>
            </a:r>
            <a:r>
              <a:rPr b="0" sz="1500">
                <a:solidFill>
                  <a:srgbClr val="606E79"/>
                </a:solidFill>
                <a:latin typeface="Calibri"/>
              </a:rPr>
              <a:t>Ample water volume to comfortably support multi-person households (3 to 5 people), horses, small ranches, or recreational glamping retreats.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111E38"/>
                </a:solidFill>
                <a:latin typeface="Calibri"/>
              </a:rPr>
              <a:t>Light Irrigation Capability: </a:t>
            </a:r>
            <a:r>
              <a:rPr b="0" sz="1500">
                <a:solidFill>
                  <a:srgbClr val="606E79"/>
                </a:solidFill>
                <a:latin typeface="Calibri"/>
              </a:rPr>
              <a:t>Productive enough to sustain localized greenhouses, organic agriculture, and domestic desert landscaping projects.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63093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>
                <a:solidFill>
                  <a:srgbClr val="606E79"/>
                </a:solidFill>
                <a:latin typeface="Calibri"/>
              </a:rPr>
              <a:t>5 |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E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>
                <a:solidFill>
                  <a:srgbClr val="FAF9F6"/>
                </a:solidFill>
                <a:latin typeface="Georgia"/>
              </a:rPr>
              <a:t>Low combined price of $250,000 represents a high-yield land banking play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D45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1B2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FAF9F6"/>
                </a:solidFill>
                <a:latin typeface="Georgia"/>
              </a:rPr>
              <a:t>PORTFOLIO INVESTMENT ECONOMICS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FAF9F6"/>
                </a:solidFill>
                <a:latin typeface="Calibri"/>
              </a:rPr>
              <a:t>Attractive Entry Point: </a:t>
            </a:r>
            <a:r>
              <a:rPr b="0" sz="1500">
                <a:solidFill>
                  <a:srgbClr val="EEEBE4"/>
                </a:solidFill>
                <a:latin typeface="Calibri"/>
              </a:rPr>
              <a:t>Combined 59.54 acres offered at a highly competitive package price of $250,000 cash.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FAF9F6"/>
                </a:solidFill>
                <a:latin typeface="Calibri"/>
              </a:rPr>
              <a:t>Below Regional Baselines: </a:t>
            </a:r>
            <a:r>
              <a:rPr b="0" sz="1500">
                <a:solidFill>
                  <a:srgbClr val="EEEBE4"/>
                </a:solidFill>
                <a:latin typeface="Calibri"/>
              </a:rPr>
              <a:t>Priced at only $4,199 per acre, sitting safely below the Lucerne Valley raw land average of $4,685 per acre.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FAF9F6"/>
                </a:solidFill>
                <a:latin typeface="Calibri"/>
              </a:rPr>
              <a:t>Strong Capital Appreciator: </a:t>
            </a:r>
            <a:r>
              <a:rPr b="0" sz="1500">
                <a:solidFill>
                  <a:srgbClr val="EEEBE4"/>
                </a:solidFill>
                <a:latin typeface="Calibri"/>
              </a:rPr>
              <a:t>Land is a stable, tangible asset that rarely loses value, positioning buyers to capitalize on massive high-desert growth.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1B2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FAF9F6"/>
                </a:solidFill>
                <a:latin typeface="Georgia"/>
              </a:rPr>
              <a:t>PORTFOLIO EXIT PATHWAYS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FAF9F6"/>
                </a:solidFill>
                <a:latin typeface="Calibri"/>
              </a:rPr>
              <a:t>Commercial Solar Exit: </a:t>
            </a:r>
            <a:r>
              <a:rPr b="0" sz="1500">
                <a:solidFill>
                  <a:srgbClr val="EEEBE4"/>
                </a:solidFill>
                <a:latin typeface="Calibri"/>
              </a:rPr>
              <a:t>Hold and lease or exit directly to utility-scale renewable energy developers searching for low-slope footprints.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FAF9F6"/>
                </a:solidFill>
                <a:latin typeface="Calibri"/>
              </a:rPr>
              <a:t>Subdivision / Resale: </a:t>
            </a:r>
            <a:r>
              <a:rPr b="0" sz="1500">
                <a:solidFill>
                  <a:srgbClr val="EEEBE4"/>
                </a:solidFill>
                <a:latin typeface="Calibri"/>
              </a:rPr>
              <a:t>Liquidate the 40-acre parcel and the contiguous 19.54-acre block separately to target recreational cabins vs. ranches.</a:t>
            </a:r>
          </a:p>
          <a:p>
            <a:pPr>
              <a:spcBef>
                <a:spcPts val="200"/>
              </a:spcBef>
              <a:spcAft>
                <a:spcPts val="800"/>
              </a:spcAft>
            </a:pPr>
            <a:r>
              <a:rPr b="1" sz="1500">
                <a:solidFill>
                  <a:srgbClr val="FAF9F6"/>
                </a:solidFill>
                <a:latin typeface="Calibri"/>
              </a:rPr>
              <a:t>Title Transparency: </a:t>
            </a:r>
            <a:r>
              <a:rPr b="0" sz="1500">
                <a:solidFill>
                  <a:srgbClr val="EEEBE4"/>
                </a:solidFill>
                <a:latin typeface="Calibri"/>
              </a:rPr>
              <a:t>A historical 12.5% oil, gas, and mineral reservation from the 1983 deed is fully documented and ready for clean disclosure.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63093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>
                <a:solidFill>
                  <a:srgbClr val="FAF9F6"/>
                </a:solidFill>
                <a:latin typeface="Calibri"/>
              </a:rPr>
              <a:t>6 |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